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5006" autoAdjust="0"/>
  </p:normalViewPr>
  <p:slideViewPr>
    <p:cSldViewPr snapToGrid="0">
      <p:cViewPr varScale="1">
        <p:scale>
          <a:sx n="141" d="100"/>
          <a:sy n="141" d="100"/>
        </p:scale>
        <p:origin x="97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CE8507-C400-455D-8F41-6519BF1C2CA1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523E9-1951-4BFB-A1AF-B6D21EBBD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58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communications devices (radio, TV) would simply transmit over each other.</a:t>
            </a:r>
          </a:p>
          <a:p>
            <a:r>
              <a:rPr lang="en-US" dirty="0"/>
              <a:t>DARPA – Defense Advanced Research Projects Agency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523E9-1951-4BFB-A1AF-B6D21EBBD7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38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RF links such as DX cluster spotting was popular on packet radio.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523E9-1951-4BFB-A1AF-B6D21EBBD7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063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“Other information” can be course, speed, and altitude, but also many other things such as weather.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523E9-1951-4BFB-A1AF-B6D21EBBD7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01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523E9-1951-4BFB-A1AF-B6D21EBBD7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digipi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1DE55-BC5B-77A2-0FAF-E52916B248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Packet Radio and </a:t>
            </a:r>
            <a:r>
              <a:rPr lang="en-US" dirty="0" err="1"/>
              <a:t>aprs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0C32E4-BABC-0D57-0F91-935EE48B7F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Still relevant today 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CC5942-D27F-4230-79D6-47A6C58B1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717" y="4984357"/>
            <a:ext cx="1321311" cy="13030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7D915A-F107-8656-1A5A-2B84C8ED642A}"/>
              </a:ext>
            </a:extLst>
          </p:cNvPr>
          <p:cNvSpPr txBox="1"/>
          <p:nvPr/>
        </p:nvSpPr>
        <p:spPr>
          <a:xfrm>
            <a:off x="8339504" y="5312702"/>
            <a:ext cx="3494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James C. Hall, MD  WB4YDL</a:t>
            </a:r>
          </a:p>
          <a:p>
            <a:r>
              <a:rPr lang="en-US" dirty="0"/>
              <a:t>March 27, 2025</a:t>
            </a:r>
          </a:p>
        </p:txBody>
      </p:sp>
    </p:spTree>
    <p:extLst>
      <p:ext uri="{BB962C8B-B14F-4D97-AF65-F5344CB8AC3E}">
        <p14:creationId xmlns:p14="http://schemas.microsoft.com/office/powerpoint/2010/main" val="137103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D63B0-BA73-87DA-E868-0415A0279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Aprs</a:t>
            </a:r>
            <a:r>
              <a:rPr lang="en-US" dirty="0"/>
              <a:t>-is (is = internet service)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EA16E-0221-7FDB-464E-039AF0EE3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6371983" cy="3541714"/>
          </a:xfrm>
        </p:spPr>
        <p:txBody>
          <a:bodyPr>
            <a:normAutofit fontScale="92500"/>
          </a:bodyPr>
          <a:lstStyle/>
          <a:p>
            <a:r>
              <a:rPr lang="en-US" dirty="0"/>
              <a:t>Internet-based APRS Network</a:t>
            </a:r>
          </a:p>
          <a:p>
            <a:r>
              <a:rPr lang="en-US" dirty="0"/>
              <a:t>Interconnect RF-based APRS networks around the globe</a:t>
            </a:r>
          </a:p>
          <a:p>
            <a:r>
              <a:rPr lang="en-US" dirty="0"/>
              <a:t>Internet Gateways (</a:t>
            </a:r>
            <a:r>
              <a:rPr lang="en-US" dirty="0" err="1"/>
              <a:t>iGates</a:t>
            </a:r>
            <a:r>
              <a:rPr lang="en-US" dirty="0"/>
              <a:t>) bridge RF to the Internet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RX-Only </a:t>
            </a:r>
            <a:r>
              <a:rPr lang="en-US" dirty="0" err="1"/>
              <a:t>iGates</a:t>
            </a: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RX/TX </a:t>
            </a:r>
            <a:r>
              <a:rPr lang="en-US" dirty="0" err="1"/>
              <a:t>iGates</a:t>
            </a:r>
            <a:endParaRPr lang="en-US" dirty="0"/>
          </a:p>
          <a:p>
            <a:r>
              <a:rPr lang="en-US" dirty="0"/>
              <a:t>Ham radio nodes only 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EBC0FE-D0C7-8065-365A-6059FFB78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1452" y="2017987"/>
            <a:ext cx="3333652" cy="236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15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90913-8F68-6E55-8DEF-6B69FA7B8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Appalachian Trail Golden Packet (ATGP)</a:t>
            </a:r>
          </a:p>
        </p:txBody>
      </p:sp>
      <p:pic>
        <p:nvPicPr>
          <p:cNvPr id="5" name="Content Placeholder 4" descr="A map of the united states&#10;&#10;AI-generated content may be incorrect.">
            <a:extLst>
              <a:ext uri="{FF2B5EF4-FFF2-40B4-BE49-F238E27FC236}">
                <a16:creationId xmlns:a16="http://schemas.microsoft.com/office/drawing/2014/main" id="{340BAD8B-CE20-DCB0-7834-1085205614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66506" y="2097088"/>
            <a:ext cx="4089949" cy="354171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DDA13D-48C8-C2B2-CCAC-DF21A9CF4657}"/>
              </a:ext>
            </a:extLst>
          </p:cNvPr>
          <p:cNvSpPr txBox="1"/>
          <p:nvPr/>
        </p:nvSpPr>
        <p:spPr>
          <a:xfrm>
            <a:off x="1211693" y="1869340"/>
            <a:ext cx="58692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16+ digipeaters across 2200+ miles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Proof of concept for “BEAR Net”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Originated in 2009 by Bob </a:t>
            </a:r>
            <a:r>
              <a:rPr lang="en-US" sz="2400" dirty="0" err="1"/>
              <a:t>Bruninga</a:t>
            </a:r>
            <a:r>
              <a:rPr lang="en-US" sz="2400" dirty="0"/>
              <a:t> WB4APR/</a:t>
            </a:r>
            <a:r>
              <a:rPr lang="en-US" sz="2400" dirty="0" err="1"/>
              <a:t>sk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An incredibly rewarding experience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Always the 3</a:t>
            </a:r>
            <a:r>
              <a:rPr lang="en-US" sz="2400" baseline="30000" dirty="0"/>
              <a:t>rd</a:t>
            </a:r>
            <a:r>
              <a:rPr lang="en-US" sz="2400" dirty="0"/>
              <a:t> Saturday in July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Packet data is exchanged between each site with the goal of sending the “golden packet” the entire length of the trail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https://www.atgoldenpacket.net/</a:t>
            </a:r>
          </a:p>
        </p:txBody>
      </p:sp>
    </p:spTree>
    <p:extLst>
      <p:ext uri="{BB962C8B-B14F-4D97-AF65-F5344CB8AC3E}">
        <p14:creationId xmlns:p14="http://schemas.microsoft.com/office/powerpoint/2010/main" val="3065993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7BA49-95FC-1662-4871-9C541490C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 with </a:t>
            </a:r>
            <a:r>
              <a:rPr lang="en-US" dirty="0" err="1"/>
              <a:t>aprs</a:t>
            </a:r>
            <a:r>
              <a:rPr lang="en-US" dirty="0"/>
              <a:t> is easy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6B787-C1F4-66C9-79E7-96F4B2B67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5435061" cy="354171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APRS is ideal for beginners and tinkerers</a:t>
            </a:r>
          </a:p>
          <a:p>
            <a:r>
              <a:rPr lang="en-US" dirty="0"/>
              <a:t>Don’t get bogged down with the technology – focus on what you want to do with it</a:t>
            </a:r>
          </a:p>
          <a:p>
            <a:r>
              <a:rPr lang="en-US" dirty="0"/>
              <a:t>Basic setup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Radio – 2M FM; does NOT have to be APRS capable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TNC – terminal node controller – can be hardware or software – runs the AX.25 protocol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Data source – usually a computer, tablet or smartphone</a:t>
            </a:r>
          </a:p>
          <a:p>
            <a:r>
              <a:rPr lang="en-US" dirty="0"/>
              <a:t>Remember, the data itself is audio, so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415EB4-87E1-34B1-E347-DE062AC01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334" y="1911507"/>
            <a:ext cx="2635610" cy="17570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064796-B455-60B0-C7C5-57A662E5F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334" y="3962448"/>
            <a:ext cx="2635610" cy="175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295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BF305-3E64-12D4-F0C1-F894E3F45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 with </a:t>
            </a:r>
            <a:r>
              <a:rPr lang="en-US" dirty="0" err="1"/>
              <a:t>aprs</a:t>
            </a:r>
            <a:r>
              <a:rPr lang="en-US" dirty="0"/>
              <a:t> is easy (</a:t>
            </a:r>
            <a:r>
              <a:rPr lang="en-US" dirty="0" err="1"/>
              <a:t>con’t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BD3D3-1650-E7DF-B37A-12D9EC009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249487"/>
            <a:ext cx="5367494" cy="354171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Can use radio with audio interface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err="1"/>
              <a:t>Digirig</a:t>
            </a:r>
            <a:r>
              <a:rPr lang="en-US" dirty="0"/>
              <a:t> or </a:t>
            </a:r>
            <a:r>
              <a:rPr lang="en-US" dirty="0" err="1"/>
              <a:t>Digirig</a:t>
            </a:r>
            <a:r>
              <a:rPr lang="en-US" dirty="0"/>
              <a:t> Lite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BTECH APRS-K1 Audio cable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err="1"/>
              <a:t>Mobilinkd</a:t>
            </a:r>
            <a:endParaRPr lang="en-US" dirty="0"/>
          </a:p>
          <a:p>
            <a:r>
              <a:rPr lang="en-US" dirty="0"/>
              <a:t>Computer can be decommissioned Android smartphone or tablet running </a:t>
            </a:r>
            <a:r>
              <a:rPr lang="en-US" dirty="0" err="1"/>
              <a:t>APRSdroid</a:t>
            </a:r>
            <a:r>
              <a:rPr lang="en-US" dirty="0"/>
              <a:t> app</a:t>
            </a:r>
          </a:p>
          <a:p>
            <a:r>
              <a:rPr lang="en-US" dirty="0"/>
              <a:t>Can also use software TNC such as </a:t>
            </a:r>
            <a:r>
              <a:rPr lang="en-US" dirty="0" err="1"/>
              <a:t>Direwolf</a:t>
            </a:r>
            <a:r>
              <a:rPr lang="en-US" dirty="0"/>
              <a:t> or </a:t>
            </a:r>
            <a:r>
              <a:rPr lang="en-US" dirty="0" err="1"/>
              <a:t>SmartModem</a:t>
            </a:r>
            <a:r>
              <a:rPr lang="en-US" dirty="0"/>
              <a:t> on a computer such as a </a:t>
            </a:r>
            <a:r>
              <a:rPr lang="en-US" dirty="0" err="1"/>
              <a:t>RaspberryPi</a:t>
            </a:r>
            <a:endParaRPr lang="en-US" dirty="0"/>
          </a:p>
          <a:p>
            <a:r>
              <a:rPr lang="en-US" dirty="0"/>
              <a:t>Lots of possibilities and no one right way</a:t>
            </a:r>
          </a:p>
          <a:p>
            <a:r>
              <a:rPr lang="en-US" dirty="0"/>
              <a:t>Also can use APRS-enabled radios</a:t>
            </a:r>
          </a:p>
        </p:txBody>
      </p:sp>
      <p:pic>
        <p:nvPicPr>
          <p:cNvPr id="5" name="Picture 4" descr="A black device with a green light">
            <a:extLst>
              <a:ext uri="{FF2B5EF4-FFF2-40B4-BE49-F238E27FC236}">
                <a16:creationId xmlns:a16="http://schemas.microsoft.com/office/drawing/2014/main" id="{E67B7A94-F43D-997C-3CE5-4530F1C41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2478" y="1873844"/>
            <a:ext cx="3072615" cy="1433887"/>
          </a:xfrm>
          <a:prstGeom prst="rect">
            <a:avLst/>
          </a:prstGeom>
        </p:spPr>
      </p:pic>
      <p:pic>
        <p:nvPicPr>
          <p:cNvPr id="7" name="Picture 6" descr="A device connected to a radio">
            <a:extLst>
              <a:ext uri="{FF2B5EF4-FFF2-40B4-BE49-F238E27FC236}">
                <a16:creationId xmlns:a16="http://schemas.microsoft.com/office/drawing/2014/main" id="{785AFDBE-F6C7-9608-145D-2591123B6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9761" y="3825041"/>
            <a:ext cx="1738474" cy="15762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7C8411-E06A-5E5D-5B8F-3ED8B76F0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0899" y="3465634"/>
            <a:ext cx="1893082" cy="270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84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380D5-4DC5-DE17-05F4-96767A2DA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dirty="0" err="1"/>
              <a:t>aprs</a:t>
            </a:r>
            <a:r>
              <a:rPr lang="en-US" dirty="0"/>
              <a:t> story – craig km6lyw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C4041-9CA1-2085-2EFF-135E3E1D5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249487"/>
            <a:ext cx="5741362" cy="3541714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Avid backpacker – frequents High Sierra mountains (8000 + feet AGL)</a:t>
            </a:r>
          </a:p>
          <a:p>
            <a:r>
              <a:rPr lang="en-US" dirty="0"/>
              <a:t>No cell coverage. Ham radio only or bust !</a:t>
            </a:r>
          </a:p>
          <a:p>
            <a:r>
              <a:rPr lang="en-US" dirty="0"/>
              <a:t>Relies on APRS regularly to communicate with family members while out in the wilderness !</a:t>
            </a:r>
          </a:p>
          <a:p>
            <a:r>
              <a:rPr lang="en-US" dirty="0"/>
              <a:t>Led to the development of </a:t>
            </a:r>
            <a:r>
              <a:rPr lang="en-US" dirty="0" err="1"/>
              <a:t>DigiPi</a:t>
            </a: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hlinkClick r:id="rId2"/>
              </a:rPr>
              <a:t>https://digipi.org</a:t>
            </a: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Low-cost turnkey image for the Raspberry Pi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Based on </a:t>
            </a:r>
            <a:r>
              <a:rPr lang="en-US" dirty="0" err="1"/>
              <a:t>Direwolf</a:t>
            </a:r>
            <a:r>
              <a:rPr lang="en-US" dirty="0"/>
              <a:t> – a software-based TNC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B7FC62-F436-1C72-527C-0487B5179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137" y="1941411"/>
            <a:ext cx="2715388" cy="1788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D2CE91-4919-EEB7-86C3-6E212CE99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022" y="4215775"/>
            <a:ext cx="1480480" cy="1480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046DDD-6711-8453-32FF-75CDF2F54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0599" y="4333345"/>
            <a:ext cx="2185448" cy="124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50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01D29-E5BA-F680-A577-8FDB88FEE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Aprs</a:t>
            </a:r>
            <a:r>
              <a:rPr lang="en-US" dirty="0"/>
              <a:t>-is – getting connected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469D6-EDF5-9ED7-54EA-A2085284B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249487"/>
            <a:ext cx="5525150" cy="3541714"/>
          </a:xfrm>
        </p:spPr>
        <p:txBody>
          <a:bodyPr/>
          <a:lstStyle/>
          <a:p>
            <a:r>
              <a:rPr lang="en-US" dirty="0"/>
              <a:t>Getting connected to APRS-IS does not require a radio</a:t>
            </a:r>
          </a:p>
          <a:p>
            <a:r>
              <a:rPr lang="en-US" dirty="0"/>
              <a:t>APRS Passcode (not password) is required</a:t>
            </a:r>
          </a:p>
          <a:p>
            <a:r>
              <a:rPr lang="en-US" dirty="0"/>
              <a:t>Internet connection</a:t>
            </a:r>
          </a:p>
          <a:p>
            <a:r>
              <a:rPr lang="en-US" dirty="0"/>
              <a:t>APRS-enabled application (client software)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F21D59-1BD3-9C8F-CBA9-E8CEC9496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897" y="2294182"/>
            <a:ext cx="5160579" cy="498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567041-E719-CA96-CA89-CF9240358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135" y="3097602"/>
            <a:ext cx="2866102" cy="4986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76B316-4E52-D5ED-92A7-CD076F494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3312" y="4020344"/>
            <a:ext cx="976571" cy="10091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91AF70-D4DE-D04E-98BA-512AECEEE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5872" y="4089136"/>
            <a:ext cx="2233612" cy="87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92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6EE4B-51E4-B2AB-091A-1AB684238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https://how.aprs.works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8E153-2615-AEC0-6909-B7239E828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5295423" cy="3541714"/>
          </a:xfrm>
        </p:spPr>
        <p:txBody>
          <a:bodyPr/>
          <a:lstStyle/>
          <a:p>
            <a:r>
              <a:rPr lang="en-US" dirty="0"/>
              <a:t>The NEW home for APRS enablement and information !</a:t>
            </a:r>
          </a:p>
          <a:p>
            <a:r>
              <a:rPr lang="en-US" dirty="0"/>
              <a:t>Current information</a:t>
            </a:r>
          </a:p>
          <a:p>
            <a:r>
              <a:rPr lang="en-US" dirty="0"/>
              <a:t>Authored by APRS-savvy hams around the world !</a:t>
            </a:r>
          </a:p>
          <a:p>
            <a:r>
              <a:rPr lang="en-US" dirty="0"/>
              <a:t>You can contribute too 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B7756C-FEE5-26B3-2F5D-941076190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095" y="2138617"/>
            <a:ext cx="4334562" cy="376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84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EDFB6-722A-DCA3-81AC-31228DE83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fun things to do with </a:t>
            </a:r>
            <a:r>
              <a:rPr lang="en-US" dirty="0" err="1"/>
              <a:t>aprs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FB1CE-75CE-A063-CEDD-3B75C14A9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249487"/>
            <a:ext cx="5178308" cy="3541714"/>
          </a:xfrm>
        </p:spPr>
        <p:txBody>
          <a:bodyPr/>
          <a:lstStyle/>
          <a:p>
            <a:r>
              <a:rPr lang="en-US" dirty="0"/>
              <a:t>Work others using the ISS digipeater</a:t>
            </a:r>
          </a:p>
          <a:p>
            <a:r>
              <a:rPr lang="en-US" dirty="0"/>
              <a:t>Frequency is 145.825 MHz</a:t>
            </a:r>
          </a:p>
          <a:p>
            <a:r>
              <a:rPr lang="en-US" dirty="0"/>
              <a:t>Use a satellite tracking program to predict the next overhead pass</a:t>
            </a:r>
          </a:p>
          <a:p>
            <a:r>
              <a:rPr lang="en-US" dirty="0"/>
              <a:t>UISS application by Guy ON6MU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648964-F807-F3E9-C33B-C54625007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455" y="2097088"/>
            <a:ext cx="4613837" cy="370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15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1488F-ABF1-E22D-49F6-B30938EFC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altitude balloons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2C716-ADC6-7DE0-C0D6-A34C9DF76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249487"/>
            <a:ext cx="4615254" cy="354171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Ham balloons often circle the world</a:t>
            </a:r>
          </a:p>
          <a:p>
            <a:r>
              <a:rPr lang="en-US" dirty="0"/>
              <a:t>Supporting scientific experiments, weather research and student projects !</a:t>
            </a:r>
          </a:p>
          <a:p>
            <a:r>
              <a:rPr lang="en-US" dirty="0"/>
              <a:t>APRS provides telemetry and sensor data …</a:t>
            </a:r>
          </a:p>
          <a:p>
            <a:r>
              <a:rPr lang="en-US" dirty="0"/>
              <a:t>Temperature, air pressure, humidity, radiation levels</a:t>
            </a:r>
          </a:p>
          <a:p>
            <a:r>
              <a:rPr lang="en-US" dirty="0"/>
              <a:t>Burst altitude (Pop !) and decent path (recovery)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B79FF2-146C-3B03-5244-1D7CD7B08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7572" y="1630969"/>
            <a:ext cx="5815767" cy="460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98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AE4E9-4AF4-6D7A-4CEE-23B24A49F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Bots, bots, bots 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95CE-F0C9-179C-98E1-19F9959B9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249487"/>
            <a:ext cx="5322449" cy="354171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APRS-connected systems to perform specific tasks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ANSRVR – group messaging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APSPOT – self spotting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CQSRVR – similar to ANSRVR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DAGA – SOTA spotting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MPAD – WX/METAR, OSM (Open Street Map), sat passes, nearest repeater, even fortune teller 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F1C8DF-3DEA-C0A5-0644-05EE8B76A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4807" y="5093396"/>
            <a:ext cx="1803556" cy="13956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C81B32-1E84-8EB4-719B-B3E7C19117AF}"/>
              </a:ext>
            </a:extLst>
          </p:cNvPr>
          <p:cNvSpPr txBox="1"/>
          <p:nvPr/>
        </p:nvSpPr>
        <p:spPr>
          <a:xfrm>
            <a:off x="6626913" y="2436899"/>
            <a:ext cx="442049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900" dirty="0"/>
              <a:t>WXBOT – weather forecast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900" dirty="0"/>
              <a:t>REPEAT – nearest repeater information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900" dirty="0"/>
              <a:t>WTSAPP – APRS to WhatsApp gateway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900" dirty="0"/>
              <a:t>SMS – APRS to SMS texting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900" dirty="0"/>
              <a:t>NTSGTE – send Radiogram to National Traffic System (NTS)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900" dirty="0"/>
              <a:t>WHO-IS – callsign lookup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900" dirty="0"/>
              <a:t>MAIL – APRS mail</a:t>
            </a:r>
          </a:p>
        </p:txBody>
      </p:sp>
    </p:spTree>
    <p:extLst>
      <p:ext uri="{BB962C8B-B14F-4D97-AF65-F5344CB8AC3E}">
        <p14:creationId xmlns:p14="http://schemas.microsoft.com/office/powerpoint/2010/main" val="3053434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9CE72-0A58-0529-39AA-ABF854546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packet radio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35166-D2E4-7886-F1BE-0EA354B41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 – How to connect many transmitting devices to a common communications channel (simplex)</a:t>
            </a:r>
          </a:p>
          <a:p>
            <a:r>
              <a:rPr lang="en-US" dirty="0" err="1"/>
              <a:t>ALOHAnet</a:t>
            </a:r>
            <a:r>
              <a:rPr lang="en-US" dirty="0"/>
              <a:t> – 1970’s -Each transmitter took turns using “packets” of data</a:t>
            </a:r>
          </a:p>
          <a:p>
            <a:r>
              <a:rPr lang="en-US" dirty="0"/>
              <a:t>DARPA program called </a:t>
            </a:r>
            <a:r>
              <a:rPr lang="en-US" dirty="0" err="1"/>
              <a:t>PRnet</a:t>
            </a:r>
            <a:r>
              <a:rPr lang="en-US" dirty="0"/>
              <a:t> – 1973 – Can packet radio work with ARPAnet, the precursor to the present internet ? Success !</a:t>
            </a:r>
          </a:p>
          <a:p>
            <a:r>
              <a:rPr lang="en-US" dirty="0"/>
              <a:t>Hams in Canada starting using this to send ASCII data on VHF and this was approved in the USA - 1980</a:t>
            </a:r>
          </a:p>
        </p:txBody>
      </p:sp>
    </p:spTree>
    <p:extLst>
      <p:ext uri="{BB962C8B-B14F-4D97-AF65-F5344CB8AC3E}">
        <p14:creationId xmlns:p14="http://schemas.microsoft.com/office/powerpoint/2010/main" val="2109371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06A5D-83B2-5D32-D5B7-D7B30B942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Sending Radiogram via </a:t>
            </a:r>
            <a:r>
              <a:rPr lang="en-US" dirty="0" err="1"/>
              <a:t>aprs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3C7C4-0A10-EE0D-F866-217999D24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249487"/>
            <a:ext cx="5286360" cy="354171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Send message to NTSGTE</a:t>
            </a:r>
          </a:p>
          <a:p>
            <a:r>
              <a:rPr lang="en-US" dirty="0"/>
              <a:t>In body of message, put QTC 1</a:t>
            </a:r>
          </a:p>
          <a:p>
            <a:r>
              <a:rPr lang="en-US" dirty="0"/>
              <a:t>Send this and bot will respond as ready to receive</a:t>
            </a:r>
          </a:p>
          <a:p>
            <a:r>
              <a:rPr lang="en-US" dirty="0"/>
              <a:t>You send one line at a time beginning with preamble</a:t>
            </a:r>
          </a:p>
          <a:p>
            <a:r>
              <a:rPr lang="en-US" dirty="0"/>
              <a:t>After sending signature, bot will respond as message # sent</a:t>
            </a:r>
          </a:p>
          <a:p>
            <a:r>
              <a:rPr lang="en-US" dirty="0"/>
              <a:t>If there’s an error say with check number, the bot will ask you to correct 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2EBAED-9C01-3963-736F-4CC917697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393" y="1731452"/>
            <a:ext cx="4484398" cy="494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23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EC5AF-D6F1-67FA-7C0A-EA3B0A100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?</a:t>
            </a:r>
          </a:p>
        </p:txBody>
      </p:sp>
      <p:pic>
        <p:nvPicPr>
          <p:cNvPr id="5" name="Content Placeholder 4" descr="A map of a road">
            <a:extLst>
              <a:ext uri="{FF2B5EF4-FFF2-40B4-BE49-F238E27FC236}">
                <a16:creationId xmlns:a16="http://schemas.microsoft.com/office/drawing/2014/main" id="{B94F8381-CF40-0DCA-5E55-BA57AEE71E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1669" y="1612105"/>
            <a:ext cx="7035925" cy="5177647"/>
          </a:xfrm>
        </p:spPr>
      </p:pic>
    </p:spTree>
    <p:extLst>
      <p:ext uri="{BB962C8B-B14F-4D97-AF65-F5344CB8AC3E}">
        <p14:creationId xmlns:p14="http://schemas.microsoft.com/office/powerpoint/2010/main" val="1993823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43D51-5011-B52B-3A02-C520066A0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packet radio (</a:t>
            </a:r>
            <a:r>
              <a:rPr lang="en-US" dirty="0" err="1"/>
              <a:t>con’t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2FA1F-ECDA-8310-72E1-810F9D47D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In 1981, TCP/IP (internet protocol) for amateur radio digital communications was authorized – 44.0.0.0/8 </a:t>
            </a:r>
            <a:r>
              <a:rPr lang="en-US" dirty="0">
                <a:sym typeface="Wingdings" panose="05000000000000000000" pitchFamily="2" charset="2"/>
              </a:rPr>
              <a:t> Network 44. This was a whole decade before the public use of this on the new internet.</a:t>
            </a:r>
          </a:p>
          <a:p>
            <a:r>
              <a:rPr lang="en-US" dirty="0">
                <a:sym typeface="Wingdings" panose="05000000000000000000" pitchFamily="2" charset="2"/>
              </a:rPr>
              <a:t>TCP/IP over packet radio was popular until the internet opened to the public.</a:t>
            </a:r>
          </a:p>
          <a:p>
            <a:r>
              <a:rPr lang="en-US" dirty="0">
                <a:sym typeface="Wingdings" panose="05000000000000000000" pitchFamily="2" charset="2"/>
              </a:rPr>
              <a:t>APRS (Automatic Packet Reporting System) was born at this time.</a:t>
            </a:r>
          </a:p>
          <a:p>
            <a:r>
              <a:rPr lang="en-US" dirty="0">
                <a:sym typeface="Wingdings" panose="05000000000000000000" pitchFamily="2" charset="2"/>
              </a:rPr>
              <a:t>Bob </a:t>
            </a:r>
            <a:r>
              <a:rPr lang="en-US" dirty="0" err="1">
                <a:sym typeface="Wingdings" panose="05000000000000000000" pitchFamily="2" charset="2"/>
              </a:rPr>
              <a:t>Bruninga</a:t>
            </a:r>
            <a:r>
              <a:rPr lang="en-US" dirty="0">
                <a:sym typeface="Wingdings" panose="05000000000000000000" pitchFamily="2" charset="2"/>
              </a:rPr>
              <a:t> WB4APR (SK) – “Father of APRS” – 1982 – worked for US Navy using X.25 protocol to track ships at sea. He modified it for ham radio use and was called AX.25 (Amateur X.25).</a:t>
            </a:r>
          </a:p>
          <a:p>
            <a:r>
              <a:rPr lang="en-US" dirty="0">
                <a:sym typeface="Wingdings" panose="05000000000000000000" pitchFamily="2" charset="2"/>
              </a:rPr>
              <a:t>GPS becomes fully operational in 1995 – so did APRS.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207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5A4B1-812E-1273-A81C-17FD2B7D0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aprs</a:t>
            </a:r>
            <a:r>
              <a:rPr lang="en-US" dirty="0"/>
              <a:t>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9DC8B-3A6B-C918-8807-CA4B4B896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Stands for Automatic Packet Reporting System</a:t>
            </a:r>
          </a:p>
          <a:p>
            <a:r>
              <a:rPr lang="en-US" dirty="0"/>
              <a:t>APRS is a protocol based on good </a:t>
            </a:r>
            <a:r>
              <a:rPr lang="en-US" dirty="0" err="1"/>
              <a:t>ol</a:t>
            </a:r>
            <a:r>
              <a:rPr lang="en-US" dirty="0"/>
              <a:t>’ AX.25 packet radio</a:t>
            </a:r>
          </a:p>
          <a:p>
            <a:r>
              <a:rPr lang="en-US" dirty="0"/>
              <a:t>Designed for local tactical information over low-bandwidth radio links</a:t>
            </a:r>
          </a:p>
          <a:p>
            <a:r>
              <a:rPr lang="en-US" dirty="0"/>
              <a:t>“Local” is relative and can be extended by using simplex repeaters, called digipeaters.</a:t>
            </a:r>
          </a:p>
          <a:p>
            <a:r>
              <a:rPr lang="en-US" dirty="0"/>
              <a:t>APRS works by transmitting unconnected packets that contain a callsign, path, location, and other information.</a:t>
            </a:r>
          </a:p>
          <a:p>
            <a:r>
              <a:rPr lang="en-US" dirty="0"/>
              <a:t>In the United States, the single shared frequency is 144.390 MHz FM.</a:t>
            </a:r>
          </a:p>
        </p:txBody>
      </p:sp>
      <p:pic>
        <p:nvPicPr>
          <p:cNvPr id="5" name="Picture 4" descr="A person sitting on a rock looking at a computer">
            <a:extLst>
              <a:ext uri="{FF2B5EF4-FFF2-40B4-BE49-F238E27FC236}">
                <a16:creationId xmlns:a16="http://schemas.microsoft.com/office/drawing/2014/main" id="{DFDFB57D-734A-30CE-969F-7513B12FA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7330" y="606834"/>
            <a:ext cx="2448291" cy="237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19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3C8D6-E806-DBB4-D2B6-FE470AFEC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use APRS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A184C-EF75-C8E7-E354-57D10ED2C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711686"/>
            <a:ext cx="3651305" cy="4527796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In short, it simply doesn’t have a replacement for what it offers.</a:t>
            </a:r>
          </a:p>
          <a:p>
            <a:r>
              <a:rPr lang="en-US" dirty="0"/>
              <a:t>Sharing of packets of data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Bulletins (non-location specific, general interest)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Announcements (ham club, ham gatherings e.g. </a:t>
            </a:r>
            <a:r>
              <a:rPr lang="en-US" dirty="0" err="1"/>
              <a:t>Hamfest</a:t>
            </a:r>
            <a:r>
              <a:rPr lang="en-US" dirty="0"/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Object locations (cyclists, runners, digipeaters, balloons, MVA’s, etc.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Texts (SMS)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Emails (direct or </a:t>
            </a:r>
            <a:r>
              <a:rPr lang="en-US" dirty="0" err="1"/>
              <a:t>Winlink</a:t>
            </a:r>
            <a:r>
              <a:rPr lang="en-US" dirty="0"/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Radiogram traffic</a:t>
            </a:r>
          </a:p>
          <a:p>
            <a:r>
              <a:rPr lang="en-US" dirty="0"/>
              <a:t>Weather reporting</a:t>
            </a:r>
          </a:p>
          <a:p>
            <a:r>
              <a:rPr lang="en-US" dirty="0"/>
              <a:t>Telemetry data</a:t>
            </a:r>
          </a:p>
          <a:p>
            <a:r>
              <a:rPr lang="en-US" dirty="0"/>
              <a:t>SAR (Search and Rescue)</a:t>
            </a:r>
          </a:p>
          <a:p>
            <a:r>
              <a:rPr lang="en-US" dirty="0"/>
              <a:t>Direction finding</a:t>
            </a:r>
          </a:p>
          <a:p>
            <a:r>
              <a:rPr lang="en-US" dirty="0"/>
              <a:t>Much more … 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827E3F-8E59-0CD6-E0EF-81639614E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627" y="1711685"/>
            <a:ext cx="6465244" cy="445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71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5B2B8-064B-0D4A-49C5-9B23FFA62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APRS is widely adopted around the world</a:t>
            </a:r>
          </a:p>
        </p:txBody>
      </p:sp>
      <p:pic>
        <p:nvPicPr>
          <p:cNvPr id="5" name="Content Placeholder 4" descr="A map of the united states">
            <a:extLst>
              <a:ext uri="{FF2B5EF4-FFF2-40B4-BE49-F238E27FC236}">
                <a16:creationId xmlns:a16="http://schemas.microsoft.com/office/drawing/2014/main" id="{C0E7BA85-6451-DE37-79A3-CCD57DEB48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2714" y="2249488"/>
            <a:ext cx="6043397" cy="354171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3C52BA-EB13-F68C-E65C-66361EDFA42A}"/>
              </a:ext>
            </a:extLst>
          </p:cNvPr>
          <p:cNvSpPr txBox="1"/>
          <p:nvPr/>
        </p:nvSpPr>
        <p:spPr>
          <a:xfrm>
            <a:off x="2387112" y="5996354"/>
            <a:ext cx="7482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~50,000 nodes are actively connected to the APRS-IS globally (both RF and internet-enabled devices)</a:t>
            </a:r>
          </a:p>
        </p:txBody>
      </p:sp>
    </p:spTree>
    <p:extLst>
      <p:ext uri="{BB962C8B-B14F-4D97-AF65-F5344CB8AC3E}">
        <p14:creationId xmlns:p14="http://schemas.microsoft.com/office/powerpoint/2010/main" val="317307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24B25-7AED-DCA1-616C-EFB9F20FE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</a:t>
            </a:r>
            <a:r>
              <a:rPr lang="en-US" dirty="0" err="1"/>
              <a:t>aprs</a:t>
            </a:r>
            <a:r>
              <a:rPr lang="en-US" dirty="0"/>
              <a:t> work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2D1BC-678A-A7C9-46B6-1614C2FDC4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Messaging from station to station – can be station to group</a:t>
            </a:r>
          </a:p>
          <a:p>
            <a:r>
              <a:rPr lang="en-US" dirty="0"/>
              <a:t>Packet sent to </a:t>
            </a:r>
            <a:r>
              <a:rPr lang="en-US" dirty="0" err="1"/>
              <a:t>iGate</a:t>
            </a:r>
            <a:r>
              <a:rPr lang="en-US" dirty="0"/>
              <a:t> (Internet Gateway)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Packet can not reliably reach the nearest </a:t>
            </a:r>
            <a:r>
              <a:rPr lang="en-US" dirty="0" err="1"/>
              <a:t>iGate</a:t>
            </a: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Packet repeated by in-between digipeater which is then heard by the </a:t>
            </a:r>
            <a:r>
              <a:rPr lang="en-US" dirty="0" err="1"/>
              <a:t>iGate</a:t>
            </a:r>
            <a:endParaRPr lang="en-US" dirty="0"/>
          </a:p>
          <a:p>
            <a:r>
              <a:rPr lang="en-US" dirty="0" err="1"/>
              <a:t>iGate</a:t>
            </a:r>
            <a:r>
              <a:rPr lang="en-US" dirty="0"/>
              <a:t> sends packet to APRS-IS and is displayed on a mapping app and to other users (non-hams too, via text, email)</a:t>
            </a:r>
          </a:p>
        </p:txBody>
      </p:sp>
    </p:spTree>
    <p:extLst>
      <p:ext uri="{BB962C8B-B14F-4D97-AF65-F5344CB8AC3E}">
        <p14:creationId xmlns:p14="http://schemas.microsoft.com/office/powerpoint/2010/main" val="3284299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2B962-2C10-CAA9-D881-090A97554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digipeaters work</a:t>
            </a:r>
          </a:p>
        </p:txBody>
      </p:sp>
      <p:pic>
        <p:nvPicPr>
          <p:cNvPr id="5" name="Content Placeholder 4" descr="A diagram of a computer">
            <a:extLst>
              <a:ext uri="{FF2B5EF4-FFF2-40B4-BE49-F238E27FC236}">
                <a16:creationId xmlns:a16="http://schemas.microsoft.com/office/drawing/2014/main" id="{FF6C973D-A79E-25AC-F046-D8B7349FF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55750" y="2249488"/>
            <a:ext cx="5077325" cy="3541712"/>
          </a:xfrm>
        </p:spPr>
      </p:pic>
    </p:spTree>
    <p:extLst>
      <p:ext uri="{BB962C8B-B14F-4D97-AF65-F5344CB8AC3E}">
        <p14:creationId xmlns:p14="http://schemas.microsoft.com/office/powerpoint/2010/main" val="1077846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26DB3-AC32-1BF5-D55E-EA3F8CF82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Digipeater example</a:t>
            </a:r>
          </a:p>
        </p:txBody>
      </p:sp>
      <p:pic>
        <p:nvPicPr>
          <p:cNvPr id="5" name="Content Placeholder 4" descr="A map with a route">
            <a:extLst>
              <a:ext uri="{FF2B5EF4-FFF2-40B4-BE49-F238E27FC236}">
                <a16:creationId xmlns:a16="http://schemas.microsoft.com/office/drawing/2014/main" id="{3E867B44-378B-C6F1-A495-DF70C3397A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4849" y="2249488"/>
            <a:ext cx="4339127" cy="354171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3CF2ED-9215-A898-3158-0DCB8C9D4B68}"/>
              </a:ext>
            </a:extLst>
          </p:cNvPr>
          <p:cNvSpPr txBox="1"/>
          <p:nvPr/>
        </p:nvSpPr>
        <p:spPr>
          <a:xfrm>
            <a:off x="1956288" y="6009542"/>
            <a:ext cx="8247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N6JWT-7 is driving in wilderness area and can not hit the N6GEO-3 </a:t>
            </a:r>
            <a:r>
              <a:rPr lang="en-US" dirty="0" err="1"/>
              <a:t>iGate</a:t>
            </a:r>
            <a:r>
              <a:rPr lang="en-US" dirty="0"/>
              <a:t> to query WX information. N6JWT-15 is a portable digipeater setup to reach the nearest </a:t>
            </a:r>
            <a:r>
              <a:rPr lang="en-US" dirty="0" err="1"/>
              <a:t>iGate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09030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745</TotalTime>
  <Words>1215</Words>
  <Application>Microsoft Office PowerPoint</Application>
  <PresentationFormat>Widescreen</PresentationFormat>
  <Paragraphs>138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Aptos</vt:lpstr>
      <vt:lpstr>Arial</vt:lpstr>
      <vt:lpstr>Courier New</vt:lpstr>
      <vt:lpstr>Tw Cen MT</vt:lpstr>
      <vt:lpstr>Wingdings</vt:lpstr>
      <vt:lpstr>Circuit</vt:lpstr>
      <vt:lpstr>Packet Radio and aprs</vt:lpstr>
      <vt:lpstr>History of packet radio</vt:lpstr>
      <vt:lpstr>History of packet radio (con’t)</vt:lpstr>
      <vt:lpstr>What is aprs ?</vt:lpstr>
      <vt:lpstr>Why use APRS ?</vt:lpstr>
      <vt:lpstr>APRS is widely adopted around the world</vt:lpstr>
      <vt:lpstr>How does aprs work ?</vt:lpstr>
      <vt:lpstr>How digipeaters work</vt:lpstr>
      <vt:lpstr>Digipeater example</vt:lpstr>
      <vt:lpstr>Aprs-is (is = internet service)</vt:lpstr>
      <vt:lpstr>Appalachian Trail Golden Packet (ATGP)</vt:lpstr>
      <vt:lpstr>Getting started with aprs is easy</vt:lpstr>
      <vt:lpstr>Getting started with aprs is easy (con’t)</vt:lpstr>
      <vt:lpstr>An aprs story – craig km6lyw</vt:lpstr>
      <vt:lpstr>Aprs-is – getting connected</vt:lpstr>
      <vt:lpstr>https://how.aprs.works</vt:lpstr>
      <vt:lpstr>Other fun things to do with aprs</vt:lpstr>
      <vt:lpstr>High altitude balloons</vt:lpstr>
      <vt:lpstr>Bots, bots, bots !</vt:lpstr>
      <vt:lpstr>Sending Radiogram via aprs</vt:lpstr>
      <vt:lpstr>Questions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James Hall</dc:creator>
  <cp:lastModifiedBy>James Hall</cp:lastModifiedBy>
  <cp:revision>16</cp:revision>
  <dcterms:created xsi:type="dcterms:W3CDTF">2025-03-09T20:53:04Z</dcterms:created>
  <dcterms:modified xsi:type="dcterms:W3CDTF">2025-03-23T23:17:02Z</dcterms:modified>
</cp:coreProperties>
</file>